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324" r:id="rId3"/>
    <p:sldId id="294" r:id="rId4"/>
    <p:sldId id="296" r:id="rId5"/>
    <p:sldId id="320" r:id="rId6"/>
    <p:sldId id="297" r:id="rId7"/>
    <p:sldId id="298" r:id="rId8"/>
    <p:sldId id="325" r:id="rId9"/>
    <p:sldId id="299" r:id="rId10"/>
    <p:sldId id="323" r:id="rId11"/>
    <p:sldId id="321" r:id="rId12"/>
    <p:sldId id="322" r:id="rId13"/>
    <p:sldId id="301" r:id="rId14"/>
    <p:sldId id="303" r:id="rId15"/>
    <p:sldId id="304" r:id="rId16"/>
    <p:sldId id="306" r:id="rId17"/>
    <p:sldId id="283" r:id="rId18"/>
    <p:sldId id="284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A14A0AB7-65A7-408A-AF03-1B16D8303EEF}">
          <p14:sldIdLst>
            <p14:sldId id="257"/>
            <p14:sldId id="324"/>
            <p14:sldId id="294"/>
            <p14:sldId id="296"/>
            <p14:sldId id="320"/>
            <p14:sldId id="297"/>
            <p14:sldId id="298"/>
            <p14:sldId id="325"/>
            <p14:sldId id="299"/>
            <p14:sldId id="323"/>
            <p14:sldId id="321"/>
            <p14:sldId id="322"/>
            <p14:sldId id="301"/>
            <p14:sldId id="303"/>
            <p14:sldId id="304"/>
            <p14:sldId id="306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0D68"/>
    <a:srgbClr val="F13392"/>
    <a:srgbClr val="FF3399"/>
    <a:srgbClr val="F45AA7"/>
    <a:srgbClr val="F787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84BE3-3C8C-4BD3-BB30-16F2E7162EB3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7D35E-3A27-47AF-A396-64229488D4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064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C37F94-4CD3-4987-9C42-46286913130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452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5B830D-1993-4023-9DF7-2AA5BDFFC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DA98156-6D2E-46EC-AFB6-60105908D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C9416-BDA6-40F6-9685-F2AF113E9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6BE56C-EFD5-4547-92A4-0786A9224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908759-13A8-42D0-A53B-315E07E5A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203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850138-5A9B-4345-8B0D-0C7AD6FEC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6D721A8-35C9-4F4C-BF87-5F42A86D3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B45677-E753-4689-A88E-3686CD379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F4EBD4-1271-4302-AA3B-9CCD9B0B7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A55642-CB05-428F-87DC-42D7A92CC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88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3297F73-781C-4400-960A-F40FA19D09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ECDB89D-A582-4909-93C7-BAC6B75B1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F61BB3-59FD-46F2-9BA4-F9B7D4D61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082184-3F02-41F0-9D4B-DAEEAA5CE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3CD453-D1D6-4DFC-894B-DBBB7CD4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321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640CCF-23C4-4217-AC06-77E3918E1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36036E-AB03-4FC1-89FC-EBC187A54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A3D167-6F23-4F7C-888C-9B005C210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FE7378-E844-49E8-AED0-94B03301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98EAAA-8947-487B-99A0-A5E3B27B3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0209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C0446C-9491-48B8-8FE2-BCED0CAEE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7AEE18-DEDF-45FB-8F63-BBB4F09EF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468912-4568-4349-B8B6-6D6D210B3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458BC2-4D6A-42CA-9A94-77F8D0627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6EEDA1-4A2A-4EAD-BEA4-17B29DBE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950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EC5BF-7C36-4C74-BB8A-7E0474470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9A5793-689A-4C54-9E86-68B2AA6C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93B0C1-F831-4B16-B859-1AB507610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0317588-AEB9-4C40-BF4D-3C20E0289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83622B-6820-4616-A0CF-175A956D2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C343C9-AC15-4ACA-A58A-849BB0C7D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105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634596-D248-4762-A2D3-DE32C139A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FBB1E5-0730-4CEB-AD1B-A4DE8E7C7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5CFC4DE-A8B4-4D01-A978-720941A53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3B779AD-CD0B-49AA-90BB-CF62606214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1607196-48A7-4064-B261-AFF0726B7F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7D28D56-5394-4387-99B8-712F7AA5B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E04D684-6660-474B-B9C8-FA7670682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5152EB3-DAFC-4A3F-8200-0253E5604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024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A9E78-BB0A-4DED-A338-827E7981D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35FB034-62C5-425B-A537-53DC001B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F63256-7BAB-46BE-AB21-473BED3D7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6BE4A5-1AAD-4D8E-A3B0-6605F6C1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22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D708BD1-C31F-4257-A54B-FD47FFA68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27EAF08-EAA0-4F2C-B7DE-E9EC2B7CC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BE3A7E2-113F-492B-9904-E130E1A58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208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B22869-DF63-4B6B-9E55-CA30E3F55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B0D9A-2972-49B4-B29C-63A65618E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FEF024-BE37-4893-813C-CC2D8BD8A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504B7D-8E26-4691-8F03-E718F3F06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F9BD64-1982-43F1-9B26-F5BD3B0C7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48F9FBB-6660-4C05-8C73-6F6C70624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318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09D4CB-C028-4247-9B84-3CD29F3B7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5C518F8-AD72-4FA8-84B5-6FDFE1444B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C03C219-439D-4230-9060-A84E0CBBD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2B68D8-8927-43EB-939D-B2CC49AAF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652C816-7602-4684-8BD4-9C4A3B6EC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8E02591-00AE-4948-89BA-920C420F2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150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C7EAABA-0213-40B4-B41C-9034AAD12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06C92F-7CD1-4200-AE5B-601EED4BE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AD4C15-6CF8-4C39-80A7-7840E3F99C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B4668-0B67-425F-AC54-5EB86CBB67B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E938A7-27AD-4BBD-B6ED-2C0828BDA9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890C4C-F490-409B-AC7A-05B4AD13EA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37981-FA93-4804-B720-5DB841C7DA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341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4A256284-EDC1-4217-A1F7-AB8BF9C94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35887"/>
            <a:ext cx="9144000" cy="731520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1367407"/>
            <a:ext cx="9144000" cy="3890394"/>
          </a:xfrm>
        </p:spPr>
        <p:txBody>
          <a:bodyPr>
            <a:normAutofit fontScale="62500" lnSpcReduction="20000"/>
          </a:bodyPr>
          <a:lstStyle/>
          <a:p>
            <a:endParaRPr lang="de-DE" sz="5400" dirty="0"/>
          </a:p>
          <a:p>
            <a:r>
              <a:rPr lang="de-DE" sz="9800" dirty="0"/>
              <a:t>Tarifabschluss 2023 </a:t>
            </a:r>
            <a:br>
              <a:rPr lang="de-DE" sz="9800" dirty="0"/>
            </a:br>
            <a:r>
              <a:rPr lang="de-DE" sz="9800" dirty="0"/>
              <a:t>TV-L</a:t>
            </a:r>
            <a:br>
              <a:rPr lang="de-DE" sz="9800" dirty="0"/>
            </a:br>
            <a:br>
              <a:rPr lang="de-DE" sz="9800" dirty="0"/>
            </a:br>
            <a:r>
              <a:rPr lang="de-DE" sz="9800" dirty="0"/>
              <a:t>Stand: 12. Dezember 2023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687351B-E542-4EF2-8D29-EA4C443096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1E6455B6-7AD8-4E06-9CFD-18E7D42ADBD8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457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52294-4B47-4FC5-82C6-0ECE99647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AC2181-6114-4143-9BE3-3791A56E5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0400"/>
            <a:ext cx="10515600" cy="4246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200" b="1" dirty="0"/>
          </a:p>
          <a:p>
            <a:pPr marL="0" indent="0" algn="ctr">
              <a:buNone/>
            </a:pPr>
            <a:r>
              <a:rPr lang="de-DE" sz="4800" dirty="0"/>
              <a:t>III.</a:t>
            </a:r>
          </a:p>
          <a:p>
            <a:pPr marL="0" indent="0" algn="ctr">
              <a:buNone/>
            </a:pPr>
            <a:r>
              <a:rPr lang="de-DE" sz="4800" dirty="0"/>
              <a:t>Tarifvertrag über Sonderzahlungen zur Abmilderung der gestiegenen Verbraucherpreise        </a:t>
            </a:r>
          </a:p>
          <a:p>
            <a:pPr marL="0" indent="0" algn="ctr">
              <a:buNone/>
            </a:pPr>
            <a:r>
              <a:rPr lang="de-DE" sz="4800" b="1" dirty="0"/>
              <a:t>(TV Inflationsausgleich)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6B4D10-8354-4BF0-AC0F-B3E35A770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4647959-201D-4C10-B0B1-7639EF2E2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49BD6B6-CCF3-42C8-B341-2E989A8BBA0F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7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1557" y="2099734"/>
            <a:ext cx="11548532" cy="384951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sz="3500" b="1" dirty="0"/>
              <a:t>Was ist eine IAP?</a:t>
            </a:r>
          </a:p>
          <a:p>
            <a:r>
              <a:rPr lang="de-DE" dirty="0"/>
              <a:t>Grundlage ist das Gesetz zur temporären Senkung des Umsatzsteuersatzes auf Gaslieferung über das Erdgasnetz. </a:t>
            </a:r>
          </a:p>
          <a:p>
            <a:r>
              <a:rPr lang="de-DE" dirty="0"/>
              <a:t>Im Zeitraum Oktober 2022 - Dezember 2024 sind Zahlungen an Beschäftigte bis zu einem Betrag von insgesamt 3.000 € steuer- und sozialversicherungsfrei. </a:t>
            </a:r>
          </a:p>
          <a:p>
            <a:r>
              <a:rPr lang="de-DE" dirty="0"/>
              <a:t>IAP kann als Einmalzahlung oder auch in mehreren Teilbeträgen ausgezahlt werden.</a:t>
            </a:r>
          </a:p>
          <a:p>
            <a:r>
              <a:rPr lang="de-DE" dirty="0"/>
              <a:t>AG muss bei Gewährung der Prämienzahlung deutlich machen, dass sie im Zusammenhang mit der Preissteigerung stehen.</a:t>
            </a:r>
          </a:p>
          <a:p>
            <a:r>
              <a:rPr lang="de-DE" dirty="0"/>
              <a:t>IAP ist eine </a:t>
            </a:r>
            <a:r>
              <a:rPr lang="de-DE" b="1" dirty="0"/>
              <a:t>freiwillige Leistung des Arbeitgebers. </a:t>
            </a:r>
            <a:endParaRPr lang="de-D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Es besteht </a:t>
            </a:r>
            <a:r>
              <a:rPr lang="de-DE" b="1" dirty="0"/>
              <a:t>kein Anspruch auf eine IAP </a:t>
            </a:r>
            <a:r>
              <a:rPr lang="de-DE" dirty="0"/>
              <a:t>aufgrund der bundesgesetzlichen Regelung!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0175"/>
            <a:ext cx="10515600" cy="1090569"/>
          </a:xfrm>
        </p:spPr>
        <p:txBody>
          <a:bodyPr>
            <a:normAutofit/>
          </a:bodyPr>
          <a:lstStyle/>
          <a:p>
            <a:pPr algn="ctr"/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TV-L-Abschluss 2023</a:t>
            </a:r>
            <a:br>
              <a:rPr lang="de-DE" sz="3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3600" b="1" dirty="0">
                <a:solidFill>
                  <a:schemeClr val="bg2">
                    <a:lumMod val="50000"/>
                  </a:schemeClr>
                </a:solidFill>
              </a:rPr>
              <a:t>Inflationsausgleichsprämie (IAP) 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948440D-90B1-4F66-B8C9-997397CC5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54BC4F63-7087-4947-96A7-76DA18F68A34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635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323749"/>
            <a:ext cx="10726882" cy="3900405"/>
          </a:xfrm>
        </p:spPr>
        <p:txBody>
          <a:bodyPr>
            <a:normAutofit/>
          </a:bodyPr>
          <a:lstStyle/>
          <a:p>
            <a:r>
              <a:rPr lang="de-DE" sz="3300" dirty="0"/>
              <a:t>Aufgrund des TV besteht nun ein </a:t>
            </a:r>
            <a:r>
              <a:rPr lang="de-DE" sz="3300" b="1" dirty="0"/>
              <a:t>Anspruch</a:t>
            </a:r>
            <a:r>
              <a:rPr lang="de-DE" sz="3300" dirty="0"/>
              <a:t> auf eine IAP </a:t>
            </a:r>
          </a:p>
          <a:p>
            <a:r>
              <a:rPr lang="de-DE" sz="3300" dirty="0"/>
              <a:t>Wer bekommt die Sonderzahlungen (§ 1)?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Breiter Geltungsbereich</a:t>
            </a:r>
          </a:p>
          <a:p>
            <a:r>
              <a:rPr lang="de-DE" sz="3300" dirty="0"/>
              <a:t>Wann erfolgt die Auszahlung (§ 2)?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b="1" dirty="0"/>
              <a:t>Zum frühestmöglichen Zeitpunkt (einmalige Sonderzahlung) bzw. von Januar 2024 bis einschließlich Oktober 2024 monatlich mit dem jeweiligen Tabellenentgelt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3487"/>
            <a:ext cx="10515600" cy="1003779"/>
          </a:xfrm>
        </p:spPr>
        <p:txBody>
          <a:bodyPr>
            <a:noAutofit/>
          </a:bodyPr>
          <a:lstStyle/>
          <a:p>
            <a:pPr algn="ctr"/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TV-L-Abschluss 2023</a:t>
            </a:r>
            <a:br>
              <a:rPr lang="de-DE" sz="3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3600" b="1" dirty="0">
                <a:solidFill>
                  <a:schemeClr val="bg2">
                    <a:lumMod val="50000"/>
                  </a:schemeClr>
                </a:solidFill>
              </a:rPr>
              <a:t>TV Inflationsausgleich 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CAA6094-F14B-4D40-ABFC-282F8CE557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250CC6A9-D68C-4671-9133-8EC33C7B9EEE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638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1557" y="2114025"/>
            <a:ext cx="11548532" cy="417771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3800" b="1" dirty="0"/>
              <a:t>Anspruchsvoraussetzungen für die </a:t>
            </a:r>
            <a:r>
              <a:rPr lang="de-DE" sz="3800" b="1" u="sng" dirty="0"/>
              <a:t>Einmalzahlung</a:t>
            </a:r>
            <a:r>
              <a:rPr lang="de-DE" sz="3800" b="1" dirty="0"/>
              <a:t> (§ 2)</a:t>
            </a:r>
            <a:r>
              <a:rPr lang="de-DE" sz="3800" dirty="0"/>
              <a:t>?</a:t>
            </a:r>
          </a:p>
          <a:p>
            <a:pPr marL="0" indent="0">
              <a:buNone/>
            </a:pPr>
            <a:endParaRPr lang="de-DE" sz="1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3100" dirty="0"/>
              <a:t>zwischen 1.8. und 8.12.23 muss für </a:t>
            </a:r>
            <a:r>
              <a:rPr lang="de-DE" sz="3100" b="1" dirty="0"/>
              <a:t>mindestens 1 Tag </a:t>
            </a:r>
            <a:r>
              <a:rPr lang="de-DE" sz="3100" b="1" dirty="0">
                <a:solidFill>
                  <a:srgbClr val="FF0000"/>
                </a:solidFill>
              </a:rPr>
              <a:t>Anspruch auf Entgelt </a:t>
            </a:r>
            <a:r>
              <a:rPr lang="de-DE" sz="3100" dirty="0"/>
              <a:t>bestanden haben (</a:t>
            </a:r>
            <a:r>
              <a:rPr lang="de-DE" sz="3100" b="1" dirty="0"/>
              <a:t>§ 4 Abs. 2 beachten</a:t>
            </a:r>
            <a:r>
              <a:rPr lang="de-DE" sz="3100" dirty="0"/>
              <a:t>!).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3100" b="1" dirty="0"/>
              <a:t>Teilzeitbeschäftigte</a:t>
            </a:r>
            <a:r>
              <a:rPr lang="de-DE" sz="3100" dirty="0"/>
              <a:t> erhalten Zahlung zeitanteilig (§ 2 Abs. 2 Satz 3).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3100" dirty="0"/>
              <a:t>maßgebend sind die jeweiligen </a:t>
            </a:r>
            <a:r>
              <a:rPr lang="de-DE" sz="3100" b="1" dirty="0"/>
              <a:t>Verhältnisse am 9. Dezember 2023 </a:t>
            </a:r>
            <a:r>
              <a:rPr lang="de-DE" sz="3100" dirty="0"/>
              <a:t>(§ 2 Abs. 2 Satz 4)</a:t>
            </a:r>
            <a:r>
              <a:rPr lang="de-DE" sz="3100" b="1" dirty="0"/>
              <a:t>.    </a:t>
            </a:r>
          </a:p>
          <a:p>
            <a:pPr marL="457200" lvl="1" indent="0">
              <a:buNone/>
            </a:pPr>
            <a:endParaRPr lang="de-DE" sz="600" b="1" dirty="0"/>
          </a:p>
          <a:p>
            <a:pPr marL="457200" lvl="1" indent="0">
              <a:buNone/>
            </a:pPr>
            <a:r>
              <a:rPr lang="de-DE" sz="2100" b="1" dirty="0"/>
              <a:t>	</a:t>
            </a:r>
            <a:r>
              <a:rPr lang="de-DE" sz="2600" b="1" dirty="0"/>
              <a:t>Fallbetrachtung:</a:t>
            </a:r>
            <a:r>
              <a:rPr lang="de-DE" sz="3600" b="1" dirty="0"/>
              <a:t> </a:t>
            </a:r>
            <a:endParaRPr lang="de-DE" sz="2800" b="1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Änderung der Arbeitszeit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Neueinstellungen, Kündigungen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Azubis, Praktikant*innen etc.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ATZ im Blockmodell	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Elternzeit, Mutterschutz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Entgeltfortzahlung, Krankengeldbezug oder entsprechende Leistungen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Renteneintritt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Kurzarbeit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4526"/>
            <a:ext cx="10515600" cy="859516"/>
          </a:xfrm>
        </p:spPr>
        <p:txBody>
          <a:bodyPr>
            <a:noAutofit/>
          </a:bodyPr>
          <a:lstStyle/>
          <a:p>
            <a:pPr algn="ctr"/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TV-L-Abschluss 2023</a:t>
            </a:r>
            <a:br>
              <a:rPr lang="de-DE" sz="3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3600" b="1" dirty="0">
                <a:solidFill>
                  <a:schemeClr val="bg2">
                    <a:lumMod val="50000"/>
                  </a:schemeClr>
                </a:solidFill>
              </a:rPr>
              <a:t>TV Inflationsausgleich 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FC6CCA5-3F82-490B-B112-6C6343F4A6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19A70C5B-FF57-4567-98FC-D1F8ED1B4488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376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1557" y="2130803"/>
            <a:ext cx="11548532" cy="40329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u="sng" dirty="0">
                <a:solidFill>
                  <a:srgbClr val="FF0000"/>
                </a:solidFill>
              </a:rPr>
              <a:t>Kein Anspruch</a:t>
            </a:r>
            <a:r>
              <a:rPr lang="de-DE" b="1" dirty="0"/>
              <a:t> besteht daher z.B. bei: </a:t>
            </a:r>
          </a:p>
          <a:p>
            <a:pPr marL="0" indent="0">
              <a:buNone/>
            </a:pPr>
            <a:endParaRPr lang="de-DE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sz="2400" dirty="0"/>
              <a:t> </a:t>
            </a:r>
            <a:r>
              <a:rPr lang="de-DE" sz="2400" b="1" dirty="0"/>
              <a:t>Bezug von Krankengeld ohne</a:t>
            </a:r>
            <a:r>
              <a:rPr lang="de-DE" sz="2400" dirty="0"/>
              <a:t> Anspruch auf </a:t>
            </a:r>
            <a:r>
              <a:rPr lang="de-DE" sz="2400" b="1" dirty="0"/>
              <a:t>KGZ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b="1" dirty="0"/>
              <a:t> Bezug von Arbeitslosengeld I </a:t>
            </a:r>
            <a:r>
              <a:rPr lang="de-DE" sz="2400" dirty="0"/>
              <a:t>bzw. </a:t>
            </a:r>
            <a:r>
              <a:rPr lang="de-DE" sz="2400" b="1" dirty="0"/>
              <a:t>Bürgergeld</a:t>
            </a:r>
            <a:r>
              <a:rPr lang="de-DE" sz="2400" dirty="0"/>
              <a:t> (nach der sog. Aussteuerung)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dirty="0"/>
              <a:t> </a:t>
            </a:r>
            <a:r>
              <a:rPr lang="de-DE" sz="2400" b="1" dirty="0"/>
              <a:t>Bezug von Elterngeld </a:t>
            </a:r>
            <a:r>
              <a:rPr lang="de-DE" sz="2400" dirty="0"/>
              <a:t>(Basiselterngeld bzw. </a:t>
            </a:r>
            <a:r>
              <a:rPr lang="de-DE" sz="2400" dirty="0" err="1"/>
              <a:t>ElterngeldPlus</a:t>
            </a:r>
            <a:r>
              <a:rPr lang="de-DE" sz="2400" dirty="0"/>
              <a:t>) 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FF0000"/>
                </a:solidFill>
              </a:rPr>
              <a:t>	Ausnahme: </a:t>
            </a:r>
            <a:r>
              <a:rPr lang="de-DE" sz="2400" dirty="0"/>
              <a:t>Bei einer sog. </a:t>
            </a:r>
            <a:r>
              <a:rPr lang="de-DE" sz="2400" b="1" dirty="0"/>
              <a:t>elterngeldunschädlichen Tätigkeit </a:t>
            </a:r>
            <a:r>
              <a:rPr lang="de-DE" sz="2400" dirty="0"/>
              <a:t>besteht wiederum 			        der Anspruch, da Entgelt bezogen wird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dirty="0"/>
              <a:t> </a:t>
            </a:r>
            <a:r>
              <a:rPr lang="de-DE" sz="2400" b="1" dirty="0"/>
              <a:t>Sonderurlaub</a:t>
            </a:r>
            <a:r>
              <a:rPr lang="de-DE" sz="2400" dirty="0"/>
              <a:t> ohne Bezüge (§ 28 TV-L)</a:t>
            </a:r>
            <a:br>
              <a:rPr lang="de-DE" sz="2200" dirty="0"/>
            </a:br>
            <a:endParaRPr lang="de-DE" sz="2200" dirty="0"/>
          </a:p>
          <a:p>
            <a:pPr marL="0" indent="0">
              <a:buNone/>
            </a:pPr>
            <a:r>
              <a:rPr lang="de-DE" sz="2200" dirty="0"/>
              <a:t>(nicht abschließende Aufzählung)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4526"/>
            <a:ext cx="10515600" cy="859516"/>
          </a:xfrm>
        </p:spPr>
        <p:txBody>
          <a:bodyPr>
            <a:noAutofit/>
          </a:bodyPr>
          <a:lstStyle/>
          <a:p>
            <a:pPr algn="ctr"/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TV-L-Abschluss 2023</a:t>
            </a:r>
            <a:br>
              <a:rPr lang="de-DE" sz="3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3600" b="1" dirty="0">
                <a:solidFill>
                  <a:schemeClr val="bg2">
                    <a:lumMod val="50000"/>
                  </a:schemeClr>
                </a:solidFill>
              </a:rPr>
              <a:t>TV Inflationsausgleich 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F438D80-212D-435F-AA0E-ED07724DD7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F7D751EA-4493-4548-BFD7-904814DDD291}"/>
              </a:ext>
            </a:extLst>
          </p:cNvPr>
          <p:cNvSpPr/>
          <p:nvPr/>
        </p:nvSpPr>
        <p:spPr>
          <a:xfrm>
            <a:off x="0" y="6492875"/>
            <a:ext cx="12192000" cy="3651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100D9FB-9A00-47E7-BEE3-5B90F1BDE584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089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1557" y="2105637"/>
            <a:ext cx="11548532" cy="4159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sz="3100" b="1" dirty="0"/>
              <a:t>Anspruchsvoraussetzungen für die </a:t>
            </a:r>
            <a:r>
              <a:rPr lang="de-DE" sz="3100" b="1" u="sng" dirty="0">
                <a:solidFill>
                  <a:srgbClr val="FF0000"/>
                </a:solidFill>
              </a:rPr>
              <a:t>monatlichen</a:t>
            </a:r>
            <a:r>
              <a:rPr lang="de-DE" sz="3100" b="1" dirty="0"/>
              <a:t> Sonderzahlungen (§ 3)</a:t>
            </a:r>
            <a:endParaRPr lang="de-DE" sz="3100" dirty="0"/>
          </a:p>
          <a:p>
            <a:endParaRPr lang="de-DE" sz="1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2600" dirty="0"/>
              <a:t>maßgebend allein, dass im jeweiligen Bezugsmonat ein </a:t>
            </a:r>
            <a:r>
              <a:rPr lang="de-DE" sz="2600" b="1" dirty="0"/>
              <a:t>AV</a:t>
            </a:r>
            <a:r>
              <a:rPr lang="de-DE" sz="2600" dirty="0"/>
              <a:t> besteht und für </a:t>
            </a:r>
            <a:r>
              <a:rPr lang="de-DE" sz="2600" b="1" dirty="0"/>
              <a:t>mindestens 1 Tag </a:t>
            </a:r>
            <a:r>
              <a:rPr lang="de-DE" sz="2600" b="1" dirty="0">
                <a:solidFill>
                  <a:srgbClr val="FF0000"/>
                </a:solidFill>
              </a:rPr>
              <a:t>Anspruch  auf Entgelt </a:t>
            </a:r>
            <a:r>
              <a:rPr lang="de-DE" sz="2600" dirty="0"/>
              <a:t>besteht (</a:t>
            </a:r>
            <a:r>
              <a:rPr lang="de-DE" sz="2600" b="1" dirty="0"/>
              <a:t>§ 4 Abs. 2 beachten</a:t>
            </a:r>
            <a:r>
              <a:rPr lang="de-DE" sz="2600" dirty="0"/>
              <a:t>!) - </a:t>
            </a:r>
            <a:r>
              <a:rPr lang="de-DE" sz="2600" b="1" dirty="0"/>
              <a:t>Stichtagsregelung für Einmalzahlung gilt hier nicht</a:t>
            </a:r>
            <a:r>
              <a:rPr lang="de-DE" sz="2600" dirty="0"/>
              <a:t>!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2600" dirty="0"/>
              <a:t> </a:t>
            </a:r>
            <a:r>
              <a:rPr lang="de-DE" sz="2600" b="1" dirty="0"/>
              <a:t>Teilzeitbeschäftigte</a:t>
            </a:r>
            <a:r>
              <a:rPr lang="de-DE" sz="2600" dirty="0"/>
              <a:t> erhalten Zahlung zeitanteilig (§ 2 Satz 3).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2600" dirty="0"/>
              <a:t> maßgebend sind die jeweiligen </a:t>
            </a:r>
            <a:r>
              <a:rPr lang="de-DE" sz="2600" b="1" dirty="0"/>
              <a:t>Verhältnisse am 1. Tag des jeweiligen Bezugsmonats.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2600" dirty="0"/>
              <a:t> </a:t>
            </a:r>
            <a:r>
              <a:rPr lang="de-DE" sz="2600" b="1" dirty="0"/>
              <a:t>Auszahlung</a:t>
            </a:r>
            <a:r>
              <a:rPr lang="de-DE" sz="2600" dirty="0"/>
              <a:t> erfolgt mit dem jeweiligen monatlichen Tabellenentgelt.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de-DE" sz="2600" b="1" dirty="0"/>
          </a:p>
          <a:p>
            <a:pPr marL="457200" lvl="1" indent="0">
              <a:buNone/>
            </a:pPr>
            <a:r>
              <a:rPr lang="de-DE" sz="2000" dirty="0"/>
              <a:t>    	</a:t>
            </a:r>
            <a:r>
              <a:rPr lang="de-DE" b="1" dirty="0"/>
              <a:t>Fallbetrachtung: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Teilzeitbeschäftigung, Änderung der Arbeitszeit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Neueinstellungen, Kündigungen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Azubis, Praktikant*innen etc.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ATZ im Blockmodell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Elternzeit, Mutterschutz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Entgeltfortzahlung, Krankengeldbezug oder entsprechenden Leistungen Renteneintritt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de-DE" dirty="0"/>
              <a:t>Kurzarbeit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667"/>
            <a:ext cx="10515600" cy="869244"/>
          </a:xfrm>
        </p:spPr>
        <p:txBody>
          <a:bodyPr>
            <a:noAutofit/>
          </a:bodyPr>
          <a:lstStyle/>
          <a:p>
            <a:pPr algn="ctr"/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TV-L-Abschluss 2023</a:t>
            </a:r>
            <a:br>
              <a:rPr lang="de-DE" sz="3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3600" b="1" dirty="0">
                <a:solidFill>
                  <a:schemeClr val="bg2">
                    <a:lumMod val="50000"/>
                  </a:schemeClr>
                </a:solidFill>
              </a:rPr>
              <a:t>TV Inflationsausgleich 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3A6FB80-45AA-436B-B4EC-0017C7ECDC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E41E2600-7884-47BA-8249-AA0FB1FD1ED5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079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1557" y="2144889"/>
            <a:ext cx="11548532" cy="4120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Was ist außerdem zu beachten?</a:t>
            </a:r>
          </a:p>
          <a:p>
            <a:pPr marL="0" indent="0">
              <a:buNone/>
            </a:pPr>
            <a:endParaRPr lang="de-DE" sz="11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sz="2600" dirty="0"/>
              <a:t>Zahlungen aus dem TV Inflationsausgleich sind </a:t>
            </a:r>
            <a:r>
              <a:rPr lang="de-DE" sz="2600" b="1" dirty="0"/>
              <a:t>kein zusatzversorgungspflichtiges    Entgelt.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600" dirty="0"/>
              <a:t>Sie</a:t>
            </a:r>
            <a:r>
              <a:rPr lang="de-DE" sz="2600" b="1" dirty="0"/>
              <a:t> </a:t>
            </a:r>
            <a:r>
              <a:rPr lang="de-DE" sz="2600" dirty="0"/>
              <a:t>werden ebenfalls </a:t>
            </a:r>
            <a:r>
              <a:rPr lang="de-DE" sz="2600" b="1" dirty="0"/>
              <a:t>nicht</a:t>
            </a:r>
            <a:r>
              <a:rPr lang="de-DE" sz="2600" dirty="0"/>
              <a:t> bei der </a:t>
            </a:r>
            <a:r>
              <a:rPr lang="de-DE" sz="2600" b="1" dirty="0"/>
              <a:t>Bemessung sonstiger Zahlungen </a:t>
            </a:r>
            <a:r>
              <a:rPr lang="de-DE" sz="2600" dirty="0"/>
              <a:t>(z.B. Jahressonderzahlung, Zulagen, Zuschläge) berücksichtigt.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600" b="1" dirty="0"/>
              <a:t>Tarifliche Ausschlussfrist </a:t>
            </a:r>
            <a:r>
              <a:rPr lang="de-DE" sz="2600" dirty="0"/>
              <a:t>(§ 37 TV-L) im Falle der Nichtzahlung beachten.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492874"/>
            <a:ext cx="121920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TV-L-Abschluss 2023</a:t>
            </a:r>
            <a:br>
              <a:rPr lang="de-DE" sz="3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3600" b="1" dirty="0">
                <a:solidFill>
                  <a:schemeClr val="bg2">
                    <a:lumMod val="50000"/>
                  </a:schemeClr>
                </a:solidFill>
              </a:rPr>
              <a:t>TV Inflationsausgleich 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8C6632B-B44B-4157-99DB-2DED55A95F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305B4E01-4689-4BC0-8AF1-7B69BAD057EE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054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1557" y="2144889"/>
            <a:ext cx="11548532" cy="412044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de-DE" sz="2000" b="1" dirty="0"/>
          </a:p>
          <a:p>
            <a:pPr marL="457200" lvl="1" indent="0" algn="ctr">
              <a:buNone/>
            </a:pPr>
            <a:r>
              <a:rPr lang="de-DE" sz="6000" b="1" dirty="0"/>
              <a:t>Abschließender Austausch </a:t>
            </a:r>
          </a:p>
          <a:p>
            <a:pPr marL="457200" lvl="1" indent="0" algn="ctr">
              <a:buNone/>
            </a:pPr>
            <a:r>
              <a:rPr lang="de-DE" sz="6000" b="1" dirty="0"/>
              <a:t>und </a:t>
            </a:r>
          </a:p>
          <a:p>
            <a:pPr marL="457200" lvl="1" indent="0" algn="ctr">
              <a:buNone/>
            </a:pPr>
            <a:r>
              <a:rPr lang="de-DE" sz="6000" b="1" dirty="0"/>
              <a:t>Diskussion</a:t>
            </a:r>
            <a:endParaRPr lang="de-DE" sz="2000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98CDA30-1141-49A0-9E13-572CF77812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B15D7371-1D70-4BD0-849F-326E34629FC7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193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1557" y="2144889"/>
            <a:ext cx="11548532" cy="412044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de-DE" sz="2000" b="1" dirty="0"/>
          </a:p>
          <a:p>
            <a:pPr marL="457200" lvl="1" indent="0">
              <a:buNone/>
            </a:pPr>
            <a:endParaRPr lang="de-DE" sz="2000" b="1" dirty="0"/>
          </a:p>
          <a:p>
            <a:pPr marL="457200" lvl="1" indent="0" algn="ctr">
              <a:buNone/>
            </a:pPr>
            <a:r>
              <a:rPr lang="de-DE" sz="6000" b="1" dirty="0"/>
              <a:t>Vielen Dank für eure Aufmerksamkeit!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de-DE" sz="2000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112B73E-F9D5-4116-9651-4A4586E4C6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14BF4B2B-FE61-408D-B94B-45002A5B5987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46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AC2181-6114-4143-9BE3-3791A56E5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0400"/>
            <a:ext cx="10515600" cy="4246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200" b="1" dirty="0"/>
          </a:p>
          <a:p>
            <a:pPr marL="0" indent="0" algn="ctr">
              <a:buNone/>
            </a:pPr>
            <a:r>
              <a:rPr lang="de-DE" sz="4800" dirty="0"/>
              <a:t>I.</a:t>
            </a:r>
          </a:p>
          <a:p>
            <a:pPr marL="0" indent="0" algn="ctr">
              <a:buNone/>
            </a:pPr>
            <a:r>
              <a:rPr lang="de-DE" sz="4800" dirty="0"/>
              <a:t>Tarifeinigung in den Tarifverhandlungen </a:t>
            </a:r>
          </a:p>
          <a:p>
            <a:pPr marL="0" indent="0" algn="ctr">
              <a:buNone/>
            </a:pPr>
            <a:r>
              <a:rPr lang="de-DE" sz="4800" dirty="0"/>
              <a:t>für die Beschäftigten der Länder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6B4D10-8354-4BF0-AC0F-B3E35A770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28F3A23-B655-4C6D-A827-472ED3F9B0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9F1DAF7F-2B16-44E5-BB30-7F949B8D67EA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314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1556" y="2348917"/>
            <a:ext cx="11661421" cy="3011648"/>
          </a:xfrm>
        </p:spPr>
        <p:txBody>
          <a:bodyPr>
            <a:normAutofit/>
          </a:bodyPr>
          <a:lstStyle/>
          <a:p>
            <a:r>
              <a:rPr lang="de-DE" b="1" dirty="0"/>
              <a:t>Spürbare finanzielle Verbesserungen </a:t>
            </a:r>
            <a:r>
              <a:rPr lang="de-DE" dirty="0"/>
              <a:t>durch</a:t>
            </a:r>
            <a:r>
              <a:rPr lang="de-DE" b="1" dirty="0"/>
              <a:t> </a:t>
            </a:r>
            <a:r>
              <a:rPr lang="de-DE" dirty="0"/>
              <a:t>einen</a:t>
            </a:r>
            <a:r>
              <a:rPr lang="de-DE" b="1" dirty="0"/>
              <a:t> </a:t>
            </a:r>
            <a:r>
              <a:rPr lang="de-DE" dirty="0"/>
              <a:t>Sockelbetrag und einer zeitlich verzögerten prozentualen Erhöhung der Tabellenentgelte, Mindestbetragsregelung und steuerfreien Sonderzahlungen.   </a:t>
            </a:r>
          </a:p>
          <a:p>
            <a:r>
              <a:rPr lang="de-DE" b="1" dirty="0"/>
              <a:t>Strukturelle Verbesserungen </a:t>
            </a:r>
            <a:r>
              <a:rPr lang="de-DE" dirty="0"/>
              <a:t>für bestimmte Bereiche. </a:t>
            </a:r>
          </a:p>
          <a:p>
            <a:r>
              <a:rPr lang="de-DE" dirty="0"/>
              <a:t>Unveränderte Höhe der </a:t>
            </a:r>
            <a:r>
              <a:rPr lang="de-DE" b="1" dirty="0"/>
              <a:t>Jahressonderzahlung</a:t>
            </a:r>
            <a:r>
              <a:rPr lang="de-DE" dirty="0"/>
              <a:t> </a:t>
            </a:r>
          </a:p>
          <a:p>
            <a:r>
              <a:rPr lang="de-DE" b="1" dirty="0"/>
              <a:t>Laufzeit:</a:t>
            </a:r>
            <a:r>
              <a:rPr lang="de-DE" dirty="0"/>
              <a:t> 25 Monate/ ab 1.10.2023 bis zum 31.10.2025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009"/>
            <a:ext cx="10515600" cy="1275127"/>
          </a:xfrm>
        </p:spPr>
        <p:txBody>
          <a:bodyPr>
            <a:normAutofit/>
          </a:bodyPr>
          <a:lstStyle/>
          <a:p>
            <a:pPr algn="ctr"/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TV-L-Abschluss 2023</a:t>
            </a:r>
            <a:br>
              <a:rPr lang="de-DE" sz="3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3600" b="1" dirty="0">
                <a:solidFill>
                  <a:schemeClr val="bg2">
                    <a:lumMod val="50000"/>
                  </a:schemeClr>
                </a:solidFill>
              </a:rPr>
              <a:t>Kurzüberblick Ergebnis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C10AAB8-BC1A-4674-91A4-D60E763E5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E7FA5675-20CF-4AD3-9251-B7B68C804515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99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6399" y="2145265"/>
            <a:ext cx="11322757" cy="41378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600" b="1" dirty="0"/>
              <a:t>Zahlung einer Inflationsausgleichprämie (IAP) </a:t>
            </a:r>
            <a:r>
              <a:rPr lang="de-DE" sz="2600" b="1" dirty="0" err="1"/>
              <a:t>i.H.v</a:t>
            </a:r>
            <a:r>
              <a:rPr lang="de-DE" sz="2600" b="1" dirty="0"/>
              <a:t> insgesamt 3.000 € in 2 Stufen:</a:t>
            </a:r>
          </a:p>
          <a:p>
            <a:pPr marL="0" indent="0">
              <a:buNone/>
            </a:pPr>
            <a:endParaRPr lang="de-DE" sz="400" b="1" dirty="0"/>
          </a:p>
          <a:p>
            <a:pPr marL="0" indent="0">
              <a:buNone/>
            </a:pPr>
            <a:r>
              <a:rPr lang="de-DE" sz="2600" b="1" dirty="0"/>
              <a:t>Dezember 2023</a:t>
            </a:r>
            <a:r>
              <a:rPr lang="de-DE" sz="2600" dirty="0"/>
              <a:t>: 	    Steuer- und abgabenfreie Einmalzahlung frühestmöglich 				    </a:t>
            </a:r>
            <a:r>
              <a:rPr lang="de-DE" sz="2600" dirty="0" err="1"/>
              <a:t>i.H.v</a:t>
            </a:r>
            <a:r>
              <a:rPr lang="de-DE" sz="2600" dirty="0"/>
              <a:t>. 1.800 € (Azubis 1.000 €)</a:t>
            </a:r>
          </a:p>
          <a:p>
            <a:pPr marL="0" indent="0">
              <a:buNone/>
            </a:pPr>
            <a:r>
              <a:rPr lang="de-DE" sz="2600" b="1" dirty="0"/>
              <a:t>Jan. bis Okt. 2024</a:t>
            </a:r>
            <a:r>
              <a:rPr lang="de-DE" sz="2600" dirty="0"/>
              <a:t>: 	    Steuer- und abgabenfreie Sonderzahlung </a:t>
            </a:r>
            <a:r>
              <a:rPr lang="de-DE" sz="2600" dirty="0" err="1"/>
              <a:t>i.H.v</a:t>
            </a:r>
            <a:r>
              <a:rPr lang="de-DE" sz="2600" dirty="0"/>
              <a:t>. 120 € pro 				    Monat (Azubis 50 €)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600" b="1" dirty="0"/>
              <a:t>Teilzeitbeschäftigte</a:t>
            </a:r>
            <a:r>
              <a:rPr lang="de-DE" sz="2600" dirty="0"/>
              <a:t> </a:t>
            </a:r>
            <a:r>
              <a:rPr lang="de-DE" sz="2600" b="1" dirty="0"/>
              <a:t>erhalten die IAP anteilig</a:t>
            </a:r>
            <a:r>
              <a:rPr lang="de-DE" sz="2600" dirty="0"/>
              <a:t>. Forderung der Gewerkschaften, die IAP auch an Teilzeitbeschäftigte voll auszuzahlen, wurde von der Arbeitgeberseite vehement abgelehnt (Argument: Grundsatz der anteiligen Vergütung in § 24 Abs. 2 TV-L)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3422"/>
            <a:ext cx="10515600" cy="1025423"/>
          </a:xfrm>
        </p:spPr>
        <p:txBody>
          <a:bodyPr>
            <a:noAutofit/>
          </a:bodyPr>
          <a:lstStyle/>
          <a:p>
            <a:pPr algn="ctr"/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TV-L-Abschluss 2023 </a:t>
            </a:r>
            <a:br>
              <a:rPr lang="de-DE" sz="3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3600" b="1" dirty="0">
                <a:solidFill>
                  <a:schemeClr val="bg2">
                    <a:lumMod val="50000"/>
                  </a:schemeClr>
                </a:solidFill>
              </a:rPr>
              <a:t>Finanzielle Verbesserungen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6E5D98A-52B0-45D7-A3E9-FF4E47672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F9A89619-ED50-4CAC-A64C-5DF28042F132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6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8624" y="1922803"/>
            <a:ext cx="10704352" cy="4223821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de-DE" sz="7000" b="1" dirty="0"/>
              <a:t>Dauerhafte, tabellenwirksame Erhöhung der Tabellenentgelte:</a:t>
            </a:r>
          </a:p>
          <a:p>
            <a:pPr marL="0" indent="0">
              <a:buNone/>
            </a:pPr>
            <a:endParaRPr lang="de-DE" sz="2600" b="1" dirty="0"/>
          </a:p>
          <a:p>
            <a:pPr marL="0" indent="0">
              <a:buNone/>
            </a:pPr>
            <a:r>
              <a:rPr lang="de-DE" sz="6500" b="1" dirty="0"/>
              <a:t>ab November 2024</a:t>
            </a:r>
            <a:r>
              <a:rPr lang="de-DE" sz="6500" dirty="0"/>
              <a:t>:</a:t>
            </a:r>
            <a:r>
              <a:rPr lang="de-DE" sz="2600" dirty="0"/>
              <a:t>	 </a:t>
            </a:r>
            <a:r>
              <a:rPr lang="de-DE" sz="6500" dirty="0"/>
              <a:t>Erhöhung der Tabellenwerte um 200 € (</a:t>
            </a:r>
            <a:r>
              <a:rPr lang="de-DE" sz="6500" b="1" dirty="0"/>
              <a:t>Sockelbetrag</a:t>
            </a:r>
            <a:r>
              <a:rPr lang="de-DE" sz="6500" dirty="0"/>
              <a:t>).</a:t>
            </a:r>
          </a:p>
          <a:p>
            <a:pPr marL="0" indent="0">
              <a:buNone/>
            </a:pPr>
            <a:r>
              <a:rPr lang="de-DE" sz="4200" dirty="0"/>
              <a:t>		      	</a:t>
            </a:r>
            <a:endParaRPr lang="de-DE" sz="4200" b="1" dirty="0"/>
          </a:p>
          <a:p>
            <a:pPr marL="0" indent="0">
              <a:buNone/>
            </a:pPr>
            <a:r>
              <a:rPr lang="de-DE" sz="6500" b="1" dirty="0"/>
              <a:t>ab Februar 2025</a:t>
            </a:r>
            <a:r>
              <a:rPr lang="de-DE" sz="6500" dirty="0"/>
              <a:t>:</a:t>
            </a:r>
            <a:r>
              <a:rPr lang="de-DE" sz="4200" dirty="0"/>
              <a:t>	</a:t>
            </a:r>
            <a:r>
              <a:rPr lang="de-DE" sz="6500" dirty="0"/>
              <a:t>Weitere Erhöhung um 5,5 %. </a:t>
            </a:r>
          </a:p>
          <a:p>
            <a:pPr marL="0" indent="0">
              <a:buNone/>
            </a:pPr>
            <a:r>
              <a:rPr lang="de-DE" sz="4200" b="1" dirty="0"/>
              <a:t>			</a:t>
            </a:r>
            <a:r>
              <a:rPr lang="de-DE" sz="6500" b="1" dirty="0"/>
              <a:t>Zusammen </a:t>
            </a:r>
            <a:r>
              <a:rPr lang="de-DE" sz="6500" dirty="0"/>
              <a:t>müssen Erhöhungen </a:t>
            </a:r>
            <a:r>
              <a:rPr lang="de-DE" sz="6500" b="1" dirty="0"/>
              <a:t>mindestens 340 € 				</a:t>
            </a:r>
            <a:r>
              <a:rPr lang="de-DE" sz="6500" dirty="0"/>
              <a:t>betragen, ansonsten wird Erhöhungsbetrag angepasst.                                            </a:t>
            </a:r>
          </a:p>
          <a:p>
            <a:pPr marL="0" indent="0">
              <a:buNone/>
            </a:pPr>
            <a:r>
              <a:rPr lang="de-DE" sz="6500" dirty="0"/>
              <a:t>			</a:t>
            </a:r>
            <a:r>
              <a:rPr lang="de-DE" sz="6500" dirty="0">
                <a:solidFill>
                  <a:srgbClr val="C3006B"/>
                </a:solidFill>
              </a:rPr>
              <a:t>► entspricht durchschnittlich 11,11 % bzw. 420 € 				Lohnerhöhung!</a:t>
            </a:r>
          </a:p>
          <a:p>
            <a:pPr marL="0" indent="0">
              <a:buNone/>
            </a:pPr>
            <a:endParaRPr lang="de-DE" sz="2500" dirty="0">
              <a:solidFill>
                <a:srgbClr val="C3006B"/>
              </a:solidFill>
            </a:endParaRPr>
          </a:p>
          <a:p>
            <a:pPr marL="0" indent="0">
              <a:buNone/>
            </a:pPr>
            <a:r>
              <a:rPr lang="de-DE" sz="6500" dirty="0"/>
              <a:t>Dynamische Zulagen werden ab dem 1. November 2024 um 4,76 Prozent und ab dem 1. Februar 2025 um weitere 5,5 Prozent erhöht.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5952"/>
            <a:ext cx="10515600" cy="1078991"/>
          </a:xfrm>
        </p:spPr>
        <p:txBody>
          <a:bodyPr>
            <a:noAutofit/>
          </a:bodyPr>
          <a:lstStyle/>
          <a:p>
            <a:pPr algn="ctr"/>
            <a:r>
              <a:rPr lang="de-DE" sz="3600" dirty="0">
                <a:solidFill>
                  <a:schemeClr val="bg2">
                    <a:lumMod val="50000"/>
                  </a:schemeClr>
                </a:solidFill>
              </a:rPr>
              <a:t>TV-L-Abschluss 2023 </a:t>
            </a:r>
            <a:br>
              <a:rPr lang="de-DE" sz="36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3600" b="1" dirty="0">
                <a:solidFill>
                  <a:schemeClr val="bg2">
                    <a:lumMod val="50000"/>
                  </a:schemeClr>
                </a:solidFill>
              </a:rPr>
              <a:t>Finanzielle Verbesserungen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1F07FBC-8BBC-44C5-830E-3A6AB9894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2E7C9478-F832-4A6B-A0AB-0703BFC72A85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816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088565F-52D7-4E1D-90BE-A3162FEBC3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78" y="922946"/>
            <a:ext cx="11827454" cy="4990744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5501CCD4-A6E2-4E74-9E74-AC2C4472CC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C251E159-5572-4CBF-93BF-F8F520581A1C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325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F9B4B1A3-D403-45B3-A8E2-B0728052FA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051133"/>
            <a:ext cx="11887200" cy="5042018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D7FBB0EA-7D61-4DBF-BDBF-1CDA5972A9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39EE2363-68ED-46AB-A1ED-D8D2F6D551FD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515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52294-4B47-4FC5-82C6-0ECE99647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869" y="1510018"/>
            <a:ext cx="10515600" cy="551465"/>
          </a:xfrm>
        </p:spPr>
        <p:txBody>
          <a:bodyPr>
            <a:normAutofit fontScale="90000"/>
          </a:bodyPr>
          <a:lstStyle/>
          <a:p>
            <a:pPr algn="ctr"/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AC2181-6114-4143-9BE3-3791A56E5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0400"/>
            <a:ext cx="10515600" cy="4246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200" b="1" dirty="0"/>
          </a:p>
          <a:p>
            <a:pPr marL="0" indent="0" algn="ctr">
              <a:buNone/>
            </a:pPr>
            <a:r>
              <a:rPr lang="de-DE" sz="4800" dirty="0"/>
              <a:t>II.</a:t>
            </a:r>
          </a:p>
          <a:p>
            <a:pPr marL="0" indent="0" algn="ctr">
              <a:buNone/>
            </a:pPr>
            <a:r>
              <a:rPr lang="de-DE" sz="4800" dirty="0"/>
              <a:t>Regelungen für Azubis im Überblick</a:t>
            </a:r>
            <a:endParaRPr lang="de-DE" sz="4800" b="1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6B4D10-8354-4BF0-AC0F-B3E35A770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E7FF78B-F10D-4095-B5F8-102037AD65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871599A4-8D01-42EE-8D59-504246708151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592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1557" y="2337956"/>
            <a:ext cx="10902243" cy="388187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3400" b="1" dirty="0"/>
              <a:t>Dezember 2023</a:t>
            </a:r>
            <a:r>
              <a:rPr lang="de-DE" sz="3400" dirty="0"/>
              <a:t>:	Steuer- und abgabenfreie Einmalzahlung </a:t>
            </a:r>
            <a:r>
              <a:rPr lang="de-DE" sz="3400" dirty="0" err="1"/>
              <a:t>i.H.v</a:t>
            </a:r>
            <a:r>
              <a:rPr lang="de-DE" sz="3400" dirty="0"/>
              <a:t>. 1.000 € </a:t>
            </a:r>
          </a:p>
          <a:p>
            <a:pPr marL="0" indent="0">
              <a:buNone/>
            </a:pPr>
            <a:r>
              <a:rPr lang="de-DE" sz="3400" b="1" dirty="0"/>
              <a:t>Jan. bis Okt. 2024</a:t>
            </a:r>
            <a:r>
              <a:rPr lang="de-DE" sz="3400" dirty="0"/>
              <a:t>: 	Steuer- und abgabenfreie Sonderzahlung </a:t>
            </a:r>
            <a:r>
              <a:rPr lang="de-DE" sz="3400" dirty="0" err="1"/>
              <a:t>i.H.v</a:t>
            </a:r>
            <a:r>
              <a:rPr lang="de-DE" sz="3400" dirty="0"/>
              <a:t>. 50 €/Monat</a:t>
            </a:r>
          </a:p>
          <a:p>
            <a:pPr marL="0" indent="0">
              <a:buNone/>
            </a:pPr>
            <a:r>
              <a:rPr lang="de-DE" sz="3400" b="1" dirty="0"/>
              <a:t>November 2024: 	</a:t>
            </a:r>
            <a:r>
              <a:rPr lang="de-DE" sz="3400" dirty="0"/>
              <a:t>Erhöhung der Tabellenentgelte um einen Festbetrag von 				100 €  </a:t>
            </a:r>
          </a:p>
          <a:p>
            <a:pPr marL="0" indent="0">
              <a:buNone/>
            </a:pPr>
            <a:r>
              <a:rPr lang="de-DE" sz="3400" b="1" dirty="0"/>
              <a:t>Februar 2025:  </a:t>
            </a:r>
            <a:r>
              <a:rPr lang="de-DE" sz="3400" dirty="0"/>
              <a:t>	Erhöhung der Tabellenentgelte um einen Festbetrag von   				50 €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3100" dirty="0"/>
              <a:t>Zukünftig erfolgt unbefristete Übernahme, wenn ein Abschluss mit der Note „Befriedigend“ oder besser und dienstlicher / betrieblicher Bedarf besteht und nicht im Einzelfall personenbedingte, verhaltensbedingte, betriebsbedingte oder gesetzliche Gründe entgegenstehen. Für die dual Studierenden wird eine entsprechende Übernahmeregelung in den </a:t>
            </a:r>
            <a:r>
              <a:rPr lang="de-DE" sz="3100" dirty="0" err="1"/>
              <a:t>TVdS</a:t>
            </a:r>
            <a:r>
              <a:rPr lang="de-DE" sz="3100" dirty="0"/>
              <a:t>-L eingefügt. </a:t>
            </a:r>
            <a:r>
              <a:rPr lang="de-DE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6D21D-33C3-4A6D-980F-1A887FC014B7}" type="slidenum"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B5B2D46-F73D-48DA-BB76-7A07E39A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1649"/>
            <a:ext cx="10515600" cy="1471181"/>
          </a:xfrm>
        </p:spPr>
        <p:txBody>
          <a:bodyPr>
            <a:normAutofit fontScale="90000"/>
          </a:bodyPr>
          <a:lstStyle/>
          <a:p>
            <a:pPr algn="ctr"/>
            <a:r>
              <a:rPr lang="de-DE" sz="4000" dirty="0">
                <a:solidFill>
                  <a:schemeClr val="bg2">
                    <a:lumMod val="50000"/>
                  </a:schemeClr>
                </a:solidFill>
              </a:rPr>
              <a:t>TV-L-Abschluss 2023</a:t>
            </a:r>
            <a:br>
              <a:rPr lang="de-DE" sz="40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de-DE" sz="4000" b="1" dirty="0">
                <a:solidFill>
                  <a:schemeClr val="bg2">
                    <a:lumMod val="50000"/>
                  </a:schemeClr>
                </a:solidFill>
              </a:rPr>
              <a:t>Finanzielle Verbesserungen – TVA-</a:t>
            </a:r>
            <a:r>
              <a:rPr lang="de-DE" sz="4000" b="1" dirty="0" err="1">
                <a:solidFill>
                  <a:schemeClr val="bg2">
                    <a:lumMod val="50000"/>
                  </a:schemeClr>
                </a:solidFill>
              </a:rPr>
              <a:t>LBBiG</a:t>
            </a:r>
            <a:r>
              <a:rPr lang="de-DE" sz="4000" b="1" dirty="0">
                <a:solidFill>
                  <a:schemeClr val="bg2">
                    <a:lumMod val="50000"/>
                  </a:schemeClr>
                </a:solidFill>
              </a:rPr>
              <a:t>, TVA-L Pflege, TVA-L Gesundheit, </a:t>
            </a:r>
            <a:r>
              <a:rPr lang="de-DE" sz="4000" b="1" dirty="0" err="1">
                <a:solidFill>
                  <a:schemeClr val="bg2">
                    <a:lumMod val="50000"/>
                  </a:schemeClr>
                </a:solidFill>
              </a:rPr>
              <a:t>TVPrakt</a:t>
            </a:r>
            <a:r>
              <a:rPr lang="de-DE" sz="4000" b="1" dirty="0">
                <a:solidFill>
                  <a:schemeClr val="bg2">
                    <a:lumMod val="50000"/>
                  </a:schemeClr>
                </a:solidFill>
              </a:rPr>
              <a:t>-L</a:t>
            </a:r>
            <a:r>
              <a:rPr lang="de-DE" b="1" dirty="0"/>
              <a:t>	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41E7F36-AF78-4F1B-9A41-FC8C2B306A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22" y="135483"/>
            <a:ext cx="2916936" cy="73152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17BD2CE3-32F1-48CD-B451-23BC479D93DF}"/>
              </a:ext>
            </a:extLst>
          </p:cNvPr>
          <p:cNvSpPr/>
          <p:nvPr/>
        </p:nvSpPr>
        <p:spPr>
          <a:xfrm>
            <a:off x="0" y="6283150"/>
            <a:ext cx="12192000" cy="574850"/>
          </a:xfrm>
          <a:prstGeom prst="rect">
            <a:avLst/>
          </a:prstGeom>
          <a:solidFill>
            <a:srgbClr val="C30D68"/>
          </a:solidFill>
          <a:ln>
            <a:solidFill>
              <a:srgbClr val="C30D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989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986</Words>
  <Application>Microsoft Office PowerPoint</Application>
  <PresentationFormat>Breitbild</PresentationFormat>
  <Paragraphs>129</Paragraphs>
  <Slides>18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Wingdings</vt:lpstr>
      <vt:lpstr>Office</vt:lpstr>
      <vt:lpstr>PowerPoint-Präsentation</vt:lpstr>
      <vt:lpstr>PowerPoint-Präsentation</vt:lpstr>
      <vt:lpstr>TV-L-Abschluss 2023 Kurzüberblick Ergebnis</vt:lpstr>
      <vt:lpstr>TV-L-Abschluss 2023  Finanzielle Verbesserungen</vt:lpstr>
      <vt:lpstr>TV-L-Abschluss 2023  Finanzielle Verbesserungen</vt:lpstr>
      <vt:lpstr>PowerPoint-Präsentation</vt:lpstr>
      <vt:lpstr>PowerPoint-Präsentation</vt:lpstr>
      <vt:lpstr>PowerPoint-Präsentation</vt:lpstr>
      <vt:lpstr>TV-L-Abschluss 2023 Finanzielle Verbesserungen – TVA-LBBiG, TVA-L Pflege, TVA-L Gesundheit, TVPrakt-L  </vt:lpstr>
      <vt:lpstr>PowerPoint-Präsentation</vt:lpstr>
      <vt:lpstr>TV-L-Abschluss 2023 Inflationsausgleichsprämie (IAP)  </vt:lpstr>
      <vt:lpstr>TV-L-Abschluss 2023 TV Inflationsausgleich  </vt:lpstr>
      <vt:lpstr>TV-L-Abschluss 2023 TV Inflationsausgleich  </vt:lpstr>
      <vt:lpstr>TV-L-Abschluss 2023 TV Inflationsausgleich  </vt:lpstr>
      <vt:lpstr>TV-L-Abschluss 2023 TV Inflationsausgleich  </vt:lpstr>
      <vt:lpstr>TV-L-Abschluss 2023 TV Inflationsausgleich  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Gabriele Cerff</dc:creator>
  <cp:lastModifiedBy>Gabriele Cerff</cp:lastModifiedBy>
  <cp:revision>10</cp:revision>
  <dcterms:created xsi:type="dcterms:W3CDTF">2023-12-12T15:00:11Z</dcterms:created>
  <dcterms:modified xsi:type="dcterms:W3CDTF">2023-12-14T07:24:01Z</dcterms:modified>
</cp:coreProperties>
</file>